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83F"/>
    <a:srgbClr val="D8B069"/>
    <a:srgbClr val="212833"/>
    <a:srgbClr val="343A4E"/>
    <a:srgbClr val="3F475F"/>
    <a:srgbClr val="2F3547"/>
    <a:srgbClr val="060B0F"/>
    <a:srgbClr val="353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4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8D312-E9CA-4868-9E46-EABAFC7BCB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A48B6-BC42-4125-BD26-9C0A5C63F56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1F4BF-BF1B-437A-9B23-F8E34858D4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54A23-61F2-453F-BBAC-B3DD39F93229}" type="datetime1">
              <a:rPr lang="en-US"/>
              <a:pPr lvl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24075-A147-40EF-B703-0854B3F701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A9A57-FBCB-4042-A7C3-8A61EA0CA7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B3069D-A263-4847-86DF-B9C097187F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82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3469-C77D-49DA-A48B-EB23BAE776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D126A-2154-49AB-82E4-1BE4D5122F3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7FA99-2F64-4E10-AF05-FB8FE322AD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CC4659-E48D-4626-A96B-3EC2016A6EC9}" type="datetime1">
              <a:rPr lang="en-US"/>
              <a:pPr lvl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8CD1F-D4CD-483F-91DF-A744CEF85E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BFD3E-BBF4-47F6-99EE-527850CBCF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E95411-0BFA-4298-A8DE-4C4E0E5F90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0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C4EA1-EE7D-48E8-A3BF-B346CAFBF60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2A6A3-A2DD-4975-929E-986A47D0201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F9793-FAC1-4701-8564-6F0E260AFB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02C1BA-1FEC-4307-8C37-26393FB7A843}" type="datetime1">
              <a:rPr lang="en-US"/>
              <a:pPr lvl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44733-D351-4234-B3E3-8E5926D1EE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4A60-7E4D-48EC-9521-E3ABF61C94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38666F-FADB-4D05-8A12-E7A260D71E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1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F039-F120-4E54-B611-DCE9FEF323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B174-CBAE-49A1-84A6-965F6D50A40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7692-84F6-4D89-B95B-17DE4A4862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1970E1-D1C4-4748-9090-BAB203447356}" type="datetime1">
              <a:rPr lang="en-US"/>
              <a:pPr lvl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C7A70-591A-4459-88AC-CCDBD376DE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0F248-3E36-4114-BBF7-8BE41CC93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A102FE-1576-48D1-9BBC-8E941550C4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605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7E38-CD4F-43A4-8DE8-0D14E9FBA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BBA09-86EB-47C4-BA14-C65279A9B0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E5943-5A02-4CEC-9F28-B99ECA2E20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E822E1-BCA1-41AE-99FA-426FE6AE89CF}" type="datetime1">
              <a:rPr lang="en-US"/>
              <a:pPr lvl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E064-772B-4368-9188-58C40CA38C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9AF6C-F242-4AF9-A534-C6DF251ED6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A075E4-22FA-43FC-A356-CC88175A05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A699E-B8B5-4CD8-BB19-43325813E1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2802C-9C7E-4FF7-A3C8-522D28DD9C3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8D9CB-DF50-4D6F-85A8-D76B5284930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3F54F-B2E5-4C30-83EC-1D07DE69F3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743C9-BE5E-4772-8FD7-55277592127C}" type="datetime1">
              <a:rPr lang="en-US"/>
              <a:pPr lvl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C06E5-9493-4BA3-9003-89D58DDE93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ED8E3-4AC4-4085-88B4-58C625A750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5DC7C-456B-4A14-AC74-F37BFD78DC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0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9AE1-52A3-4633-9237-91DAFB66CD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BF64F-49E2-4F59-A695-116211C3BC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3446A-6291-4DB4-85AC-7121B653D02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975B6-68D0-49D0-9DF6-EC553905313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79EC7-35F9-43AD-85CC-3730797BB12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E4CBC2-6F4E-4EB2-A5A0-C074370099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99B68F-728D-4C03-97D0-2049DCF0879C}" type="datetime1">
              <a:rPr lang="en-US"/>
              <a:pPr lvl="0"/>
              <a:t>6/4/2021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A7921-615A-4E7A-BEB1-5315C5D4B7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2895D-CB73-450F-A083-3EB03FEB4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A68CE0-2FE0-48B8-86A8-1EB62EADC3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AAE5-8306-4FA2-8922-2741286305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80664-320C-4050-AC34-AD55D370F0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80E5FD-5293-415A-9D69-143AD0C4A906}" type="datetime1">
              <a:rPr lang="en-US"/>
              <a:pPr lvl="0"/>
              <a:t>6/4/2021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3D196-2A45-40E1-B6A4-E3CB137BF0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13984-787D-41AC-9B19-56D9A9DD16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B51664-FF87-41D0-8F86-E2DCB1C564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49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2BC0F-82FE-4098-9014-F0F29DE63D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365E9C-4A10-4A0C-8960-E92E0CB6764F}" type="datetime1">
              <a:rPr lang="en-US"/>
              <a:pPr lvl="0"/>
              <a:t>6/4/2021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29369-D2BC-44AE-909B-21684F4405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33B15-ED99-4A02-903D-3D400D1D7D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F792BF-C4D9-4CCF-83FB-D501331324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30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0C861-F5A3-44EF-A204-516F97749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72F7-7059-4A39-9F0F-D54C9CA686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0D490-34CC-47F4-8378-C05583625C4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39FFF-4805-4751-B5FD-E820605518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1072E8-7B11-4AF3-8F5B-5D324DB41FE5}" type="datetime1">
              <a:rPr lang="en-US"/>
              <a:pPr lvl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A4DFD-24CC-4D02-8C07-13DE051D82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45575-560C-4036-A8F0-86058D41DE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F4A62F-D98E-4DB4-8BA5-0AFB1057D92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4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1EF7-D20C-44D1-AB46-EC92663986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CA5045-F0A9-417C-8C94-6A36BBEDE01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C2E6A-F59F-4EFC-8D2B-07A7AED9C08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74DD8-761D-4BB9-8839-F6CED0ED65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4AEF2C-CD1A-4FA4-A6F4-976B1A5F01EC}" type="datetime1">
              <a:rPr lang="en-US"/>
              <a:pPr lvl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1A869-A921-4587-B405-8325A7D635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 anchorCtr="0"/>
          <a:lstStyle>
            <a:lvl1pPr algn="l"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0A138-1ADC-4874-B177-94818AAD96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916F9E-30AC-463B-9871-5F55B6E5C8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8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7FD5B-FCCD-4CD5-B691-7F7F80843D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CE972-E06B-4CFD-92D2-7C94546A79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A5A43-0D0C-4A40-A51F-B923979FE77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5040758-7EBD-44B7-8F4D-7BECDD3A95ED}" type="datetime1">
              <a:rPr lang="en-US"/>
              <a:pPr lvl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666A5-A00E-49E6-AAFF-078867D4CD0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4D0DA-89A6-43B8-9386-4F977068BD0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8DAF37D-1811-45D8-8A76-091C026B54D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2CEB-130C-4E6A-964E-77EB2DB4C7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89758" y="639092"/>
            <a:ext cx="6253316" cy="3686019"/>
          </a:xfrm>
        </p:spPr>
        <p:txBody>
          <a:bodyPr anchorCtr="0">
            <a:noAutofit/>
          </a:bodyPr>
          <a:lstStyle/>
          <a:p>
            <a:pPr lvl="0" algn="l"/>
            <a:r>
              <a:rPr lang="en-US" sz="700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TRUST ME</a:t>
            </a:r>
            <a:br>
              <a:rPr lang="en-US" sz="7000">
                <a:solidFill>
                  <a:srgbClr val="D8B069"/>
                </a:solidFill>
                <a:latin typeface="Jost Medium" pitchFamily="2"/>
                <a:ea typeface="Jost Medium" pitchFamily="2"/>
              </a:rPr>
            </a:br>
            <a:r>
              <a:rPr lang="en-US" sz="700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ACTION PACK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A96C0-0DA8-4C29-9591-2A58EE894B0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89749" y="4672739"/>
            <a:ext cx="6269345" cy="1021494"/>
          </a:xfrm>
        </p:spPr>
        <p:txBody>
          <a:bodyPr anchorCtr="0"/>
          <a:lstStyle/>
          <a:p>
            <a:pPr lvl="0" algn="l"/>
            <a:r>
              <a:rPr lang="en-US">
                <a:solidFill>
                  <a:srgbClr val="D8183F"/>
                </a:solidFill>
                <a:latin typeface="Georgia" pitchFamily="18"/>
              </a:rPr>
              <a:t>Lesson One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70E18A34-EAAD-4624-80D6-45AEE5A2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84" t="9645" r="-1"/>
          <a:stretch>
            <a:fillRect/>
          </a:stretch>
        </p:blipFill>
        <p:spPr>
          <a:xfrm>
            <a:off x="0" y="0"/>
            <a:ext cx="465685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6C6EE4DF-A825-4E1A-AE61-4FCD48656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089CAFF5-4A85-480B-9D17-59799EE85F9F}"/>
              </a:ext>
            </a:extLst>
          </p:cNvPr>
          <p:cNvCxnSpPr/>
          <p:nvPr/>
        </p:nvCxnSpPr>
        <p:spPr>
          <a:xfrm>
            <a:off x="5289758" y="4325112"/>
            <a:ext cx="5842842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87651" y="2020376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769A2-290E-4E63-954F-2181450F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PICTURE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25686" y="2809959"/>
            <a:ext cx="9251005" cy="29390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The following pictures show various scenes from the Trust Me film. For each picture, answer the following questions:</a:t>
            </a:r>
          </a:p>
          <a:p>
            <a:pPr marL="457200" lvl="1" indent="0">
              <a:buNone/>
            </a:pPr>
            <a:endParaRPr lang="en-GB" sz="1700" dirty="0">
              <a:solidFill>
                <a:schemeClr val="bg1">
                  <a:lumMod val="95000"/>
                </a:schemeClr>
              </a:solidFill>
              <a:latin typeface="Georgia" pitchFamily="18"/>
            </a:endParaRPr>
          </a:p>
          <a:p>
            <a:pPr lvl="1">
              <a:buFont typeface="Franklin Gothic Book" pitchFamily="34"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What happens in this scene? </a:t>
            </a:r>
          </a:p>
          <a:p>
            <a:pPr lvl="1">
              <a:buFont typeface="Franklin Gothic Book" pitchFamily="34"/>
            </a:pPr>
            <a:endParaRPr lang="en-GB" sz="1700" dirty="0">
              <a:solidFill>
                <a:schemeClr val="bg1">
                  <a:lumMod val="95000"/>
                </a:schemeClr>
              </a:solidFill>
              <a:latin typeface="Georgia" pitchFamily="18"/>
            </a:endParaRPr>
          </a:p>
          <a:p>
            <a:pPr lvl="1">
              <a:buFont typeface="Franklin Gothic Book" pitchFamily="34"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What could the character(s) in the scene be feeling right now?</a:t>
            </a:r>
          </a:p>
          <a:p>
            <a:pPr lvl="1">
              <a:buFont typeface="Franklin Gothic Book" pitchFamily="34"/>
            </a:pPr>
            <a:endParaRPr lang="en-GB" sz="1700" dirty="0">
              <a:solidFill>
                <a:schemeClr val="bg1">
                  <a:lumMod val="95000"/>
                </a:schemeClr>
              </a:solidFill>
              <a:latin typeface="Georgia" pitchFamily="18"/>
            </a:endParaRPr>
          </a:p>
          <a:p>
            <a:pPr lvl="1">
              <a:buFont typeface="Franklin Gothic Book" pitchFamily="34"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What advice would you give the character(s) in the picture?</a:t>
            </a:r>
          </a:p>
          <a:p>
            <a:pPr lvl="1">
              <a:buFont typeface="Franklin Gothic Book" pitchFamily="34"/>
            </a:pPr>
            <a:endParaRPr lang="en-GB" sz="1800" i="1" dirty="0">
              <a:solidFill>
                <a:srgbClr val="060B0F"/>
              </a:solidFill>
            </a:endParaRP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5C60150-5CF0-4D4D-94D4-715FF9C4084B}"/>
              </a:ext>
            </a:extLst>
          </p:cNvPr>
          <p:cNvCxnSpPr/>
          <p:nvPr/>
        </p:nvCxnSpPr>
        <p:spPr>
          <a:xfrm>
            <a:off x="932157" y="1588627"/>
            <a:ext cx="5948035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2498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38203" y="2010648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769A2-290E-4E63-954F-2181450F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PICTURE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79046" y="2420353"/>
            <a:ext cx="671208" cy="56067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1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5C60150-5CF0-4D4D-94D4-715FF9C4084B}"/>
              </a:ext>
            </a:extLst>
          </p:cNvPr>
          <p:cNvCxnSpPr/>
          <p:nvPr/>
        </p:nvCxnSpPr>
        <p:spPr>
          <a:xfrm>
            <a:off x="932157" y="1588627"/>
            <a:ext cx="5948035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CD84167-2749-49AA-B03E-61FE06773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02" y="2420353"/>
            <a:ext cx="7087500" cy="32400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4A163F-3D8A-42BA-A1AF-3FA9885DB9A7}"/>
              </a:ext>
            </a:extLst>
          </p:cNvPr>
          <p:cNvSpPr txBox="1">
            <a:spLocks/>
          </p:cNvSpPr>
          <p:nvPr/>
        </p:nvSpPr>
        <p:spPr>
          <a:xfrm>
            <a:off x="9399498" y="2420353"/>
            <a:ext cx="671208" cy="560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itchFamily="34"/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2</a:t>
            </a:r>
            <a:endParaRPr lang="en-GB" sz="32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E676F4A-7AC4-4222-A5B0-321E5DAADB66}"/>
              </a:ext>
            </a:extLst>
          </p:cNvPr>
          <p:cNvSpPr txBox="1">
            <a:spLocks/>
          </p:cNvSpPr>
          <p:nvPr/>
        </p:nvSpPr>
        <p:spPr>
          <a:xfrm>
            <a:off x="1579046" y="4127902"/>
            <a:ext cx="671208" cy="560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itchFamily="34"/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3</a:t>
            </a:r>
            <a:endParaRPr lang="en-GB" sz="3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D99B968-3A89-472C-8D9D-92562B0A4F2A}"/>
              </a:ext>
            </a:extLst>
          </p:cNvPr>
          <p:cNvSpPr txBox="1">
            <a:spLocks/>
          </p:cNvSpPr>
          <p:nvPr/>
        </p:nvSpPr>
        <p:spPr>
          <a:xfrm>
            <a:off x="9399498" y="4127902"/>
            <a:ext cx="671208" cy="560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itchFamily="34"/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4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5783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38203" y="2010648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769A2-290E-4E63-954F-2181450F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PICTURE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79046" y="2420353"/>
            <a:ext cx="671208" cy="56067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5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5C60150-5CF0-4D4D-94D4-715FF9C4084B}"/>
              </a:ext>
            </a:extLst>
          </p:cNvPr>
          <p:cNvCxnSpPr/>
          <p:nvPr/>
        </p:nvCxnSpPr>
        <p:spPr>
          <a:xfrm>
            <a:off x="932157" y="1588627"/>
            <a:ext cx="5948035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4A163F-3D8A-42BA-A1AF-3FA9885DB9A7}"/>
              </a:ext>
            </a:extLst>
          </p:cNvPr>
          <p:cNvSpPr txBox="1">
            <a:spLocks/>
          </p:cNvSpPr>
          <p:nvPr/>
        </p:nvSpPr>
        <p:spPr>
          <a:xfrm>
            <a:off x="9399498" y="2420353"/>
            <a:ext cx="671208" cy="560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itchFamily="34"/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6</a:t>
            </a:r>
            <a:endParaRPr lang="en-GB" sz="32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E676F4A-7AC4-4222-A5B0-321E5DAADB66}"/>
              </a:ext>
            </a:extLst>
          </p:cNvPr>
          <p:cNvSpPr txBox="1">
            <a:spLocks/>
          </p:cNvSpPr>
          <p:nvPr/>
        </p:nvSpPr>
        <p:spPr>
          <a:xfrm>
            <a:off x="1579046" y="4127902"/>
            <a:ext cx="671208" cy="560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itchFamily="34"/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7</a:t>
            </a:r>
            <a:endParaRPr lang="en-GB" sz="3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D99B968-3A89-472C-8D9D-92562B0A4F2A}"/>
              </a:ext>
            </a:extLst>
          </p:cNvPr>
          <p:cNvSpPr txBox="1">
            <a:spLocks/>
          </p:cNvSpPr>
          <p:nvPr/>
        </p:nvSpPr>
        <p:spPr>
          <a:xfrm>
            <a:off x="9399498" y="4127902"/>
            <a:ext cx="671208" cy="560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itchFamily="34"/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8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CB0BC-7082-4C69-9338-0725E296B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02" y="2420353"/>
            <a:ext cx="7087500" cy="32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8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38203" y="2010648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769A2-290E-4E63-954F-2181450F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PICTURE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79046" y="2420353"/>
            <a:ext cx="671208" cy="56067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9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5C60150-5CF0-4D4D-94D4-715FF9C4084B}"/>
              </a:ext>
            </a:extLst>
          </p:cNvPr>
          <p:cNvCxnSpPr/>
          <p:nvPr/>
        </p:nvCxnSpPr>
        <p:spPr>
          <a:xfrm>
            <a:off x="932157" y="1588627"/>
            <a:ext cx="5948035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4A163F-3D8A-42BA-A1AF-3FA9885DB9A7}"/>
              </a:ext>
            </a:extLst>
          </p:cNvPr>
          <p:cNvSpPr txBox="1">
            <a:spLocks/>
          </p:cNvSpPr>
          <p:nvPr/>
        </p:nvSpPr>
        <p:spPr>
          <a:xfrm>
            <a:off x="9209145" y="2420353"/>
            <a:ext cx="1213456" cy="560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itchFamily="34"/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10</a:t>
            </a:r>
            <a:endParaRPr lang="en-GB" sz="32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E676F4A-7AC4-4222-A5B0-321E5DAADB66}"/>
              </a:ext>
            </a:extLst>
          </p:cNvPr>
          <p:cNvSpPr txBox="1">
            <a:spLocks/>
          </p:cNvSpPr>
          <p:nvPr/>
        </p:nvSpPr>
        <p:spPr>
          <a:xfrm>
            <a:off x="1387286" y="4127902"/>
            <a:ext cx="1115516" cy="560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itchFamily="34"/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11</a:t>
            </a:r>
            <a:endParaRPr lang="en-GB" sz="3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D99B968-3A89-472C-8D9D-92562B0A4F2A}"/>
              </a:ext>
            </a:extLst>
          </p:cNvPr>
          <p:cNvSpPr txBox="1">
            <a:spLocks/>
          </p:cNvSpPr>
          <p:nvPr/>
        </p:nvSpPr>
        <p:spPr>
          <a:xfrm>
            <a:off x="9399497" y="4127902"/>
            <a:ext cx="1023104" cy="560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itchFamily="34"/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12</a:t>
            </a:r>
            <a:endParaRPr lang="en-GB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A35F94-40C2-476B-877E-C7556821B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02" y="2420353"/>
            <a:ext cx="70875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2CEB-130C-4E6A-964E-77EB2DB4C7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89758" y="639092"/>
            <a:ext cx="6253316" cy="3686019"/>
          </a:xfrm>
        </p:spPr>
        <p:txBody>
          <a:bodyPr anchorCtr="0">
            <a:noAutofit/>
          </a:bodyPr>
          <a:lstStyle/>
          <a:p>
            <a:pPr lvl="0" algn="l"/>
            <a:r>
              <a:rPr lang="en-US" sz="7000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GAMBLING BEHAVIOUR LADDER</a:t>
            </a: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6C6EE4DF-A825-4E1A-AE61-4FCD4865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089CAFF5-4A85-480B-9D17-59799EE85F9F}"/>
              </a:ext>
            </a:extLst>
          </p:cNvPr>
          <p:cNvCxnSpPr/>
          <p:nvPr/>
        </p:nvCxnSpPr>
        <p:spPr>
          <a:xfrm>
            <a:off x="5289758" y="4325112"/>
            <a:ext cx="5842842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1F2763A-965C-4614-9537-EA9491563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95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87651" y="2020376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769A2-290E-4E63-954F-2181450F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GAMBLING BEHAVIOUR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28409" y="2661333"/>
            <a:ext cx="9328826" cy="937902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All gambling involves an element of risk.  However, some gambling activities and behaviors may be riskier than others</a:t>
            </a:r>
            <a:endParaRPr lang="en-GB" sz="1800" i="1" dirty="0">
              <a:solidFill>
                <a:srgbClr val="060B0F"/>
              </a:solidFill>
            </a:endParaRP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5C60150-5CF0-4D4D-94D4-715FF9C4084B}"/>
              </a:ext>
            </a:extLst>
          </p:cNvPr>
          <p:cNvCxnSpPr>
            <a:cxnSpLocks/>
          </p:cNvCxnSpPr>
          <p:nvPr/>
        </p:nvCxnSpPr>
        <p:spPr>
          <a:xfrm>
            <a:off x="932157" y="1588627"/>
            <a:ext cx="8435579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948239B5-F6C6-46AF-BB1F-E761484E2F2A}"/>
              </a:ext>
            </a:extLst>
          </p:cNvPr>
          <p:cNvSpPr/>
          <p:nvPr/>
        </p:nvSpPr>
        <p:spPr>
          <a:xfrm>
            <a:off x="1673157" y="4221805"/>
            <a:ext cx="8784078" cy="175098"/>
          </a:xfrm>
          <a:prstGeom prst="leftRightArrow">
            <a:avLst/>
          </a:prstGeom>
          <a:solidFill>
            <a:srgbClr val="D8B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819F8-EF9F-4184-985D-9574332C68F0}"/>
              </a:ext>
            </a:extLst>
          </p:cNvPr>
          <p:cNvSpPr txBox="1">
            <a:spLocks/>
          </p:cNvSpPr>
          <p:nvPr/>
        </p:nvSpPr>
        <p:spPr>
          <a:xfrm>
            <a:off x="1673157" y="3832529"/>
            <a:ext cx="2224392" cy="4351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/>
              <a:buNone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Lower Risk</a:t>
            </a:r>
            <a:endParaRPr lang="en-US" sz="1800" i="1" dirty="0">
              <a:solidFill>
                <a:srgbClr val="060B0F"/>
              </a:solidFill>
            </a:endParaRPr>
          </a:p>
          <a:p>
            <a:pPr marL="0" indent="0">
              <a:buFont typeface="Arial" pitchFamily="34"/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450547-1073-4279-9021-4C91CB47DF68}"/>
              </a:ext>
            </a:extLst>
          </p:cNvPr>
          <p:cNvSpPr txBox="1">
            <a:spLocks/>
          </p:cNvSpPr>
          <p:nvPr/>
        </p:nvSpPr>
        <p:spPr>
          <a:xfrm>
            <a:off x="8391318" y="3786701"/>
            <a:ext cx="2224392" cy="4351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/>
              <a:buNone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Higher Risk</a:t>
            </a:r>
            <a:endParaRPr lang="en-US" sz="1800" i="1" dirty="0">
              <a:solidFill>
                <a:srgbClr val="060B0F"/>
              </a:solidFill>
            </a:endParaRPr>
          </a:p>
          <a:p>
            <a:pPr marL="0" indent="0">
              <a:buFont typeface="Arial" pitchFamily="34"/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FB629D-CE2B-4287-8CA3-62A46FC4D2A6}"/>
              </a:ext>
            </a:extLst>
          </p:cNvPr>
          <p:cNvSpPr txBox="1">
            <a:spLocks/>
          </p:cNvSpPr>
          <p:nvPr/>
        </p:nvSpPr>
        <p:spPr>
          <a:xfrm>
            <a:off x="5350213" y="4654686"/>
            <a:ext cx="1050588" cy="3891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/>
              <a:buNone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3</a:t>
            </a:r>
            <a:endParaRPr lang="en-US" sz="1800" i="1" dirty="0">
              <a:solidFill>
                <a:srgbClr val="060B0F"/>
              </a:solidFill>
            </a:endParaRPr>
          </a:p>
          <a:p>
            <a:pPr marL="0" indent="0">
              <a:buFont typeface="Arial" pitchFamily="34"/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2398B7-EA23-4D19-B2AA-A4FBCDCFF3DF}"/>
              </a:ext>
            </a:extLst>
          </p:cNvPr>
          <p:cNvSpPr txBox="1">
            <a:spLocks/>
          </p:cNvSpPr>
          <p:nvPr/>
        </p:nvSpPr>
        <p:spPr>
          <a:xfrm>
            <a:off x="1543050" y="4654686"/>
            <a:ext cx="1050588" cy="3891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/>
              <a:buNone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1</a:t>
            </a:r>
            <a:endParaRPr lang="en-US" sz="1800" i="1" dirty="0">
              <a:solidFill>
                <a:srgbClr val="060B0F"/>
              </a:solidFill>
            </a:endParaRPr>
          </a:p>
          <a:p>
            <a:pPr marL="0" indent="0">
              <a:buFont typeface="Arial" pitchFamily="34"/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F80A4F-B45D-44E6-AC4D-CE08E5FDBD37}"/>
              </a:ext>
            </a:extLst>
          </p:cNvPr>
          <p:cNvSpPr txBox="1">
            <a:spLocks/>
          </p:cNvSpPr>
          <p:nvPr/>
        </p:nvSpPr>
        <p:spPr>
          <a:xfrm>
            <a:off x="9367736" y="4652046"/>
            <a:ext cx="1050588" cy="3891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/>
              <a:buNone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5</a:t>
            </a:r>
            <a:endParaRPr lang="en-US" sz="1800" i="1" dirty="0">
              <a:solidFill>
                <a:srgbClr val="060B0F"/>
              </a:solidFill>
            </a:endParaRPr>
          </a:p>
          <a:p>
            <a:pPr marL="0" indent="0">
              <a:buFont typeface="Arial" pitchFamily="34"/>
              <a:buNone/>
            </a:pP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01D6DC-25AF-4EB1-A6F1-4BC0E0A0C655}"/>
              </a:ext>
            </a:extLst>
          </p:cNvPr>
          <p:cNvSpPr txBox="1">
            <a:spLocks/>
          </p:cNvSpPr>
          <p:nvPr/>
        </p:nvSpPr>
        <p:spPr>
          <a:xfrm>
            <a:off x="7426664" y="4652046"/>
            <a:ext cx="1050588" cy="3891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/>
              <a:buNone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4</a:t>
            </a:r>
            <a:endParaRPr lang="en-US" sz="1800" i="1" dirty="0">
              <a:solidFill>
                <a:srgbClr val="060B0F"/>
              </a:solidFill>
            </a:endParaRPr>
          </a:p>
          <a:p>
            <a:pPr marL="0" indent="0">
              <a:buFont typeface="Arial" pitchFamily="34"/>
              <a:buNone/>
            </a:pP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8DE9CED-3681-4DEF-B257-12E2F77831F7}"/>
              </a:ext>
            </a:extLst>
          </p:cNvPr>
          <p:cNvSpPr txBox="1">
            <a:spLocks/>
          </p:cNvSpPr>
          <p:nvPr/>
        </p:nvSpPr>
        <p:spPr>
          <a:xfrm>
            <a:off x="3249037" y="4652046"/>
            <a:ext cx="1050588" cy="3891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/>
              <a:buNone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2</a:t>
            </a:r>
          </a:p>
          <a:p>
            <a:pPr marL="0" indent="0">
              <a:buFont typeface="Arial" pitchFamily="34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87651" y="2020376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4" y="2383277"/>
            <a:ext cx="10008136" cy="345331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Order these scenarios from least to most risky. Consider the </a:t>
            </a:r>
            <a:r>
              <a:rPr lang="en-US" sz="1700" b="1" dirty="0">
                <a:solidFill>
                  <a:srgbClr val="D8183F"/>
                </a:solidFill>
                <a:latin typeface="Georgia" pitchFamily="18"/>
              </a:rPr>
              <a:t>frequency, stake size</a:t>
            </a:r>
            <a:r>
              <a:rPr lang="en-US" sz="1700" dirty="0">
                <a:solidFill>
                  <a:srgbClr val="D8183F"/>
                </a:solidFill>
                <a:latin typeface="Georgia" pitchFamily="18"/>
              </a:rPr>
              <a:t> </a:t>
            </a: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and </a:t>
            </a:r>
            <a:r>
              <a:rPr lang="en-US" sz="1700" b="1" dirty="0">
                <a:solidFill>
                  <a:srgbClr val="D8183F"/>
                </a:solidFill>
                <a:latin typeface="Georgia" pitchFamily="18"/>
              </a:rPr>
              <a:t>motivation</a:t>
            </a: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 behind each character’s gambling.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Georgia" pitchFamily="18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Ryan wins £20 at the quiz machine, so he goes back with more money this time, hoping to win the Jackpot on the fruit machine.</a:t>
            </a:r>
          </a:p>
          <a:p>
            <a:pPr marL="800100" lvl="1" indent="-342900">
              <a:buFont typeface="+mj-lt"/>
              <a:buAutoNum type="alphaUcPeriod"/>
            </a:pPr>
            <a:endParaRPr lang="en-US" sz="1700" dirty="0">
              <a:solidFill>
                <a:schemeClr val="bg1">
                  <a:lumMod val="95000"/>
                </a:schemeClr>
              </a:solidFill>
              <a:latin typeface="Georgia" pitchFamily="18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Jack stole money from his dad to bet on a horse race, hoping he will win back the money he stole from his friends. </a:t>
            </a:r>
          </a:p>
          <a:p>
            <a:pPr marL="800100" lvl="1" indent="-342900">
              <a:buFont typeface="+mj-lt"/>
              <a:buAutoNum type="alphaUcPeriod"/>
            </a:pPr>
            <a:endParaRPr lang="en-US" sz="1700" dirty="0">
              <a:solidFill>
                <a:schemeClr val="bg1">
                  <a:lumMod val="95000"/>
                </a:schemeClr>
              </a:solidFill>
              <a:latin typeface="Georgia" pitchFamily="18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Becky’s gran puts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£</a:t>
            </a: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2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0 </a:t>
            </a: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on the Grand National every year as a fun way of spending time with her family.</a:t>
            </a:r>
          </a:p>
          <a:p>
            <a:pPr marL="800100" lvl="1" indent="-342900">
              <a:buFont typeface="+mj-lt"/>
              <a:buAutoNum type="alphaUcPeriod"/>
            </a:pPr>
            <a:endParaRPr lang="en-US" sz="1700" dirty="0">
              <a:solidFill>
                <a:schemeClr val="bg1">
                  <a:lumMod val="95000"/>
                </a:schemeClr>
              </a:solidFill>
              <a:latin typeface="Georgia" pitchFamily="18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Becky and Jack flip a coin to establish who has to mop the floor.</a:t>
            </a:r>
          </a:p>
          <a:p>
            <a:pPr marL="800100" lvl="1" indent="-342900">
              <a:buFont typeface="+mj-lt"/>
              <a:buAutoNum type="alphaUcPeriod"/>
            </a:pPr>
            <a:endParaRPr lang="en-US" sz="1700" dirty="0">
              <a:solidFill>
                <a:schemeClr val="bg1">
                  <a:lumMod val="95000"/>
                </a:schemeClr>
              </a:solidFill>
              <a:latin typeface="Georgia" pitchFamily="18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Jack’s dad spends £2 a week on the lottery, even though he is struggling to pay his bills.</a:t>
            </a:r>
          </a:p>
          <a:p>
            <a:pPr lvl="1"/>
            <a:endParaRPr lang="en-US" sz="1700" dirty="0">
              <a:solidFill>
                <a:schemeClr val="bg1">
                  <a:lumMod val="95000"/>
                </a:schemeClr>
              </a:solidFill>
              <a:latin typeface="Georgia" pitchFamily="18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Georgia" pitchFamily="18"/>
            </a:endParaRPr>
          </a:p>
          <a:p>
            <a:pPr lvl="1">
              <a:buFont typeface="Franklin Gothic Book" pitchFamily="34"/>
            </a:pPr>
            <a:endParaRPr lang="en-GB" sz="1800" i="1" dirty="0">
              <a:solidFill>
                <a:srgbClr val="060B0F"/>
              </a:solidFill>
            </a:endParaRP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BCBE636-0E2B-448C-9887-E050A8DD12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GAMBLING BEHAVIOUR LADDER</a:t>
            </a:r>
          </a:p>
        </p:txBody>
      </p: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20258489-CF0B-497C-B21D-1078E6A013EB}"/>
              </a:ext>
            </a:extLst>
          </p:cNvPr>
          <p:cNvCxnSpPr>
            <a:cxnSpLocks/>
          </p:cNvCxnSpPr>
          <p:nvPr/>
        </p:nvCxnSpPr>
        <p:spPr>
          <a:xfrm>
            <a:off x="932157" y="1588627"/>
            <a:ext cx="8435579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48412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38203" y="2010648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769A2-290E-4E63-954F-2181450F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GAMBLING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14789" y="2573778"/>
            <a:ext cx="8628434" cy="3136358"/>
          </a:xfrm>
        </p:spPr>
        <p:txBody>
          <a:bodyPr>
            <a:normAutofit fontScale="55000" lnSpcReduction="20000"/>
          </a:bodyPr>
          <a:lstStyle/>
          <a:p>
            <a:pPr marL="457200" lvl="1" indent="0" algn="ctr">
              <a:lnSpc>
                <a:spcPct val="170000"/>
              </a:lnSpc>
              <a:buNone/>
            </a:pPr>
            <a:r>
              <a:rPr lang="en-US" sz="5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Can you think of any support that is available to someone who might be experiencing gambling harm, whether they have gambled themselves or have been affected by someone else’s gambling?</a:t>
            </a:r>
            <a:endParaRPr lang="en-GB" sz="1800" i="1" dirty="0">
              <a:solidFill>
                <a:srgbClr val="060B0F"/>
              </a:solidFill>
            </a:endParaRP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5C60150-5CF0-4D4D-94D4-715FF9C4084B}"/>
              </a:ext>
            </a:extLst>
          </p:cNvPr>
          <p:cNvCxnSpPr>
            <a:cxnSpLocks/>
          </p:cNvCxnSpPr>
          <p:nvPr/>
        </p:nvCxnSpPr>
        <p:spPr>
          <a:xfrm>
            <a:off x="932157" y="1588627"/>
            <a:ext cx="4349962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904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38203" y="2010648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769A2-290E-4E63-954F-2181450F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SUPPORT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68111" y="2213848"/>
            <a:ext cx="4266274" cy="1521573"/>
          </a:xfrm>
        </p:spPr>
        <p:txBody>
          <a:bodyPr>
            <a:normAutofit fontScale="70000" lnSpcReduction="20000"/>
          </a:bodyPr>
          <a:lstStyle/>
          <a:p>
            <a:pPr marL="457200" lvl="1" indent="0" algn="ctr">
              <a:lnSpc>
                <a:spcPct val="170000"/>
              </a:lnSpc>
              <a:buNone/>
            </a:pPr>
            <a:r>
              <a:rPr lang="en-GB" sz="5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BigDeal.org.uk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en-US" sz="1900" dirty="0">
                <a:solidFill>
                  <a:schemeClr val="bg1"/>
                </a:solidFill>
                <a:latin typeface="Georgia" panose="02040502050405020303" pitchFamily="18" charset="0"/>
              </a:rPr>
              <a:t>Gambling information, advice 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en-US" sz="1900" dirty="0">
                <a:solidFill>
                  <a:schemeClr val="bg1"/>
                </a:solidFill>
                <a:latin typeface="Georgia" panose="02040502050405020303" pitchFamily="18" charset="0"/>
              </a:rPr>
              <a:t>and support for young people</a:t>
            </a:r>
          </a:p>
          <a:p>
            <a:pPr marL="457200" lvl="1" indent="0" algn="ctr">
              <a:lnSpc>
                <a:spcPct val="170000"/>
              </a:lnSpc>
              <a:buNone/>
            </a:pPr>
            <a:endParaRPr lang="en-GB" sz="1800" i="1" dirty="0">
              <a:solidFill>
                <a:srgbClr val="060B0F"/>
              </a:solidFill>
            </a:endParaRP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5C60150-5CF0-4D4D-94D4-715FF9C4084B}"/>
              </a:ext>
            </a:extLst>
          </p:cNvPr>
          <p:cNvCxnSpPr>
            <a:cxnSpLocks/>
          </p:cNvCxnSpPr>
          <p:nvPr/>
        </p:nvCxnSpPr>
        <p:spPr>
          <a:xfrm>
            <a:off x="932157" y="1588627"/>
            <a:ext cx="5449188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153D60-DD56-44EA-9690-610CCF19216C}"/>
              </a:ext>
            </a:extLst>
          </p:cNvPr>
          <p:cNvSpPr/>
          <p:nvPr/>
        </p:nvSpPr>
        <p:spPr>
          <a:xfrm>
            <a:off x="3133929" y="2604982"/>
            <a:ext cx="1943910" cy="814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F5FED7-2D34-4DC8-A8E7-3DE6EB8450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2471" r="13783" b="25594"/>
          <a:stretch/>
        </p:blipFill>
        <p:spPr>
          <a:xfrm>
            <a:off x="2986393" y="2468170"/>
            <a:ext cx="2305863" cy="1043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32910D-B305-49A0-9C5B-A83B582618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15" y="5287753"/>
            <a:ext cx="4266273" cy="55402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EF0234-0537-47C9-BA0B-7D95EF633181}"/>
              </a:ext>
            </a:extLst>
          </p:cNvPr>
          <p:cNvSpPr txBox="1">
            <a:spLocks/>
          </p:cNvSpPr>
          <p:nvPr/>
        </p:nvSpPr>
        <p:spPr>
          <a:xfrm>
            <a:off x="5525311" y="3980338"/>
            <a:ext cx="3809074" cy="13074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25000" lnSpcReduction="2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20000"/>
              </a:lnSpc>
              <a:buFont typeface="Arial" pitchFamily="34"/>
              <a:buNone/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Support for anyone aged 18 and under if they are gambling themselves, or if they are affected by someone else’s gambling.</a:t>
            </a:r>
          </a:p>
          <a:p>
            <a:pPr marL="457200" lvl="1" indent="0" algn="ctr">
              <a:lnSpc>
                <a:spcPct val="170000"/>
              </a:lnSpc>
              <a:buFont typeface="Arial" pitchFamily="34"/>
              <a:buNone/>
            </a:pPr>
            <a:endParaRPr lang="en-US" sz="1800" i="1" dirty="0">
              <a:solidFill>
                <a:srgbClr val="060B0F"/>
              </a:solidFill>
            </a:endParaRPr>
          </a:p>
          <a:p>
            <a:pPr marL="0" indent="0">
              <a:buFont typeface="Arial" pitchFamily="34"/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EEA560-B138-4ABD-B972-2F0241F7D5D4}"/>
              </a:ext>
            </a:extLst>
          </p:cNvPr>
          <p:cNvSpPr txBox="1">
            <a:spLocks/>
          </p:cNvSpPr>
          <p:nvPr/>
        </p:nvSpPr>
        <p:spPr>
          <a:xfrm>
            <a:off x="1608358" y="3735014"/>
            <a:ext cx="4610113" cy="14376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47500" lnSpcReduction="2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20000"/>
              </a:lnSpc>
              <a:buFont typeface="Arial" pitchFamily="34"/>
              <a:buNone/>
            </a:pPr>
            <a:r>
              <a:rPr lang="en-US" sz="7400" dirty="0" err="1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GamCare’s</a:t>
            </a:r>
            <a:r>
              <a:rPr lang="en-US" sz="74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 </a:t>
            </a:r>
          </a:p>
          <a:p>
            <a:pPr marL="457200" lvl="1" indent="0" algn="ctr">
              <a:lnSpc>
                <a:spcPct val="120000"/>
              </a:lnSpc>
              <a:buFont typeface="Arial" pitchFamily="34"/>
              <a:buNone/>
            </a:pPr>
            <a:r>
              <a:rPr lang="en-US" sz="49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Young People’s Service </a:t>
            </a:r>
          </a:p>
          <a:p>
            <a:pPr marL="457200" lvl="1" indent="0" algn="ctr">
              <a:lnSpc>
                <a:spcPct val="120000"/>
              </a:lnSpc>
              <a:buFont typeface="Arial" pitchFamily="34"/>
              <a:buNone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020 3902 6964</a:t>
            </a:r>
          </a:p>
          <a:p>
            <a:pPr marL="457200" lvl="1" indent="0" algn="ctr">
              <a:lnSpc>
                <a:spcPct val="170000"/>
              </a:lnSpc>
              <a:buFont typeface="Arial" pitchFamily="34"/>
              <a:buNone/>
            </a:pPr>
            <a:endParaRPr lang="en-US" sz="1800" i="1" dirty="0">
              <a:solidFill>
                <a:srgbClr val="060B0F"/>
              </a:solidFill>
            </a:endParaRPr>
          </a:p>
          <a:p>
            <a:pPr marL="0" indent="0">
              <a:buFont typeface="Arial" pitchFamily="34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4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87651" y="2020376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769A2-290E-4E63-954F-2181450F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4" y="2466773"/>
            <a:ext cx="9871950" cy="3194725"/>
          </a:xfrm>
        </p:spPr>
        <p:txBody>
          <a:bodyPr/>
          <a:lstStyle/>
          <a:p>
            <a:pPr lvl="1">
              <a:buFont typeface="Franklin Gothic Book" pitchFamily="34"/>
            </a:pPr>
            <a:r>
              <a:rPr lang="en-GB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To repeat learning points from the Trust Me film, exploring common misconceptions about gambling and providing additional opportunities for discussion.</a:t>
            </a:r>
          </a:p>
          <a:p>
            <a:pPr lvl="1">
              <a:buFont typeface="Franklin Gothic Book" pitchFamily="34"/>
            </a:pPr>
            <a:endParaRPr lang="en-GB" sz="1700" dirty="0">
              <a:solidFill>
                <a:schemeClr val="bg1">
                  <a:lumMod val="95000"/>
                </a:schemeClr>
              </a:solidFill>
              <a:latin typeface="Georgia" pitchFamily="18"/>
            </a:endParaRPr>
          </a:p>
          <a:p>
            <a:pPr lvl="1">
              <a:buFont typeface="Franklin Gothic Book" pitchFamily="34"/>
            </a:pPr>
            <a:r>
              <a:rPr lang="en-GB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To explore the various aspects of gambling introduced by the film, and discuss ways of practicing safer gambling.</a:t>
            </a:r>
          </a:p>
          <a:p>
            <a:pPr lvl="1">
              <a:buFont typeface="Franklin Gothic Book" pitchFamily="34"/>
            </a:pPr>
            <a:endParaRPr lang="en-GB" sz="1700" dirty="0">
              <a:solidFill>
                <a:schemeClr val="bg1">
                  <a:lumMod val="95000"/>
                </a:schemeClr>
              </a:solidFill>
              <a:latin typeface="Georgia" pitchFamily="18"/>
            </a:endParaRPr>
          </a:p>
          <a:p>
            <a:pPr lvl="1">
              <a:buFont typeface="Franklin Gothic Book" pitchFamily="34"/>
            </a:pPr>
            <a:r>
              <a:rPr lang="en-GB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To consider the different levels of risk associated with gambling, and understand what constitutes harm. </a:t>
            </a:r>
          </a:p>
          <a:p>
            <a:pPr lvl="1">
              <a:buFont typeface="Franklin Gothic Book" pitchFamily="34"/>
            </a:pPr>
            <a:endParaRPr lang="en-GB" sz="1700" dirty="0">
              <a:solidFill>
                <a:schemeClr val="bg1">
                  <a:lumMod val="95000"/>
                </a:schemeClr>
              </a:solidFill>
              <a:latin typeface="Georgia" pitchFamily="18"/>
            </a:endParaRPr>
          </a:p>
          <a:p>
            <a:pPr lvl="1">
              <a:buFont typeface="Franklin Gothic Book" pitchFamily="34"/>
            </a:pPr>
            <a:r>
              <a:rPr lang="en-GB" sz="17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To understand the avenues of support that are available to someone experiencing gambling harm, as well as to those around him.</a:t>
            </a:r>
          </a:p>
          <a:p>
            <a:pPr lvl="1">
              <a:buFont typeface="Franklin Gothic Book" pitchFamily="34"/>
            </a:pPr>
            <a:endParaRPr lang="en-GB" sz="1800" i="1" dirty="0">
              <a:solidFill>
                <a:srgbClr val="060B0F"/>
              </a:solidFill>
            </a:endParaRP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5C60150-5CF0-4D4D-94D4-715FF9C4084B}"/>
              </a:ext>
            </a:extLst>
          </p:cNvPr>
          <p:cNvCxnSpPr/>
          <p:nvPr/>
        </p:nvCxnSpPr>
        <p:spPr>
          <a:xfrm>
            <a:off x="932157" y="1588627"/>
            <a:ext cx="5948035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2CEB-130C-4E6A-964E-77EB2DB4C7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89758" y="639092"/>
            <a:ext cx="6253316" cy="3686019"/>
          </a:xfrm>
        </p:spPr>
        <p:txBody>
          <a:bodyPr anchorCtr="0">
            <a:noAutofit/>
          </a:bodyPr>
          <a:lstStyle/>
          <a:p>
            <a:pPr lvl="0" algn="l"/>
            <a:r>
              <a:rPr lang="en-US" sz="7000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AGREE OR DISAGREE?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A96C0-0DA8-4C29-9591-2A58EE894B0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89749" y="4672739"/>
            <a:ext cx="6269345" cy="1021494"/>
          </a:xfrm>
        </p:spPr>
        <p:txBody>
          <a:bodyPr anchorCtr="0"/>
          <a:lstStyle/>
          <a:p>
            <a:pPr lvl="0" algn="l"/>
            <a:r>
              <a:rPr lang="en-US" dirty="0">
                <a:solidFill>
                  <a:srgbClr val="D8183F"/>
                </a:solidFill>
                <a:latin typeface="Georgia" pitchFamily="18"/>
              </a:rPr>
              <a:t>Do you agree with these statements, or disagree?</a:t>
            </a: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6C6EE4DF-A825-4E1A-AE61-4FCD4865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089CAFF5-4A85-480B-9D17-59799EE85F9F}"/>
              </a:ext>
            </a:extLst>
          </p:cNvPr>
          <p:cNvCxnSpPr/>
          <p:nvPr/>
        </p:nvCxnSpPr>
        <p:spPr>
          <a:xfrm>
            <a:off x="5289758" y="4325112"/>
            <a:ext cx="5842842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70AD8B3-868E-486A-9143-C10F6CA61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5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38203" y="2010648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769A2-290E-4E63-954F-2181450F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AGREE OR DISAGREE?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21796" y="3317132"/>
            <a:ext cx="8628434" cy="220818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GB" sz="5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Jack was unlucky</a:t>
            </a:r>
          </a:p>
          <a:p>
            <a:pPr lvl="1">
              <a:buFont typeface="Franklin Gothic Book" pitchFamily="34"/>
            </a:pPr>
            <a:endParaRPr lang="en-GB" sz="1800" i="1" dirty="0">
              <a:solidFill>
                <a:srgbClr val="060B0F"/>
              </a:solidFill>
            </a:endParaRP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5C60150-5CF0-4D4D-94D4-715FF9C4084B}"/>
              </a:ext>
            </a:extLst>
          </p:cNvPr>
          <p:cNvCxnSpPr/>
          <p:nvPr/>
        </p:nvCxnSpPr>
        <p:spPr>
          <a:xfrm>
            <a:off x="932157" y="1588627"/>
            <a:ext cx="5948035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3450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38203" y="2010648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769A2-290E-4E63-954F-2181450F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AGREE OR DISAGREE?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21796" y="3258766"/>
            <a:ext cx="8628434" cy="226654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GB" sz="5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Jack’s gambling only affected him</a:t>
            </a:r>
          </a:p>
          <a:p>
            <a:pPr lvl="1">
              <a:buFont typeface="Franklin Gothic Book" pitchFamily="34"/>
            </a:pPr>
            <a:endParaRPr lang="en-GB" sz="1800" i="1" dirty="0">
              <a:solidFill>
                <a:srgbClr val="060B0F"/>
              </a:solidFill>
            </a:endParaRP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5C60150-5CF0-4D4D-94D4-715FF9C4084B}"/>
              </a:ext>
            </a:extLst>
          </p:cNvPr>
          <p:cNvCxnSpPr/>
          <p:nvPr/>
        </p:nvCxnSpPr>
        <p:spPr>
          <a:xfrm>
            <a:off x="932157" y="1588627"/>
            <a:ext cx="5948035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1754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38203" y="2010648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769A2-290E-4E63-954F-2181450F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AGREE OR DISAGREE?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21796" y="2722410"/>
            <a:ext cx="8521430" cy="2802902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sz="5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Gambling is a quick way of making lots of money if you know what you’re doing</a:t>
            </a:r>
            <a:endParaRPr lang="en-GB" sz="1800" i="1" dirty="0">
              <a:solidFill>
                <a:srgbClr val="060B0F"/>
              </a:solidFill>
            </a:endParaRP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5C60150-5CF0-4D4D-94D4-715FF9C4084B}"/>
              </a:ext>
            </a:extLst>
          </p:cNvPr>
          <p:cNvCxnSpPr/>
          <p:nvPr/>
        </p:nvCxnSpPr>
        <p:spPr>
          <a:xfrm>
            <a:off x="932157" y="1588627"/>
            <a:ext cx="5948035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63174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38203" y="2010648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769A2-290E-4E63-954F-2181450F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AGREE OR DISAGREE?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21796" y="2868330"/>
            <a:ext cx="8521430" cy="280290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5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Some forms of gambling are more addictive than others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5C60150-5CF0-4D4D-94D4-715FF9C4084B}"/>
              </a:ext>
            </a:extLst>
          </p:cNvPr>
          <p:cNvCxnSpPr/>
          <p:nvPr/>
        </p:nvCxnSpPr>
        <p:spPr>
          <a:xfrm>
            <a:off x="932157" y="1588627"/>
            <a:ext cx="5948035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658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29E27-D070-4EDD-AEB9-3455BC298716}"/>
              </a:ext>
            </a:extLst>
          </p:cNvPr>
          <p:cNvSpPr/>
          <p:nvPr/>
        </p:nvSpPr>
        <p:spPr>
          <a:xfrm>
            <a:off x="838203" y="2010648"/>
            <a:ext cx="10416698" cy="4059411"/>
          </a:xfrm>
          <a:prstGeom prst="rect">
            <a:avLst/>
          </a:prstGeom>
          <a:solidFill>
            <a:srgbClr val="34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769A2-290E-4E63-954F-2181450F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4845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AGREE OR DISAGREE?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F7DC-DA4B-4F27-8820-2405786E57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21796" y="2868330"/>
            <a:ext cx="8521430" cy="280290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5200" dirty="0">
                <a:solidFill>
                  <a:schemeClr val="bg1">
                    <a:lumMod val="95000"/>
                  </a:schemeClr>
                </a:solidFill>
                <a:latin typeface="Georgia" pitchFamily="18"/>
              </a:rPr>
              <a:t>People who win the lottery are happy for the rest of their lives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4647-5495-4F08-9AD3-AB75E2BB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5C60150-5CF0-4D4D-94D4-715FF9C4084B}"/>
              </a:ext>
            </a:extLst>
          </p:cNvPr>
          <p:cNvCxnSpPr/>
          <p:nvPr/>
        </p:nvCxnSpPr>
        <p:spPr>
          <a:xfrm>
            <a:off x="932157" y="1588627"/>
            <a:ext cx="5948035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782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2CEB-130C-4E6A-964E-77EB2DB4C7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89758" y="639092"/>
            <a:ext cx="6253316" cy="3686019"/>
          </a:xfrm>
        </p:spPr>
        <p:txBody>
          <a:bodyPr anchorCtr="0">
            <a:noAutofit/>
          </a:bodyPr>
          <a:lstStyle/>
          <a:p>
            <a:pPr lvl="0" algn="l"/>
            <a:r>
              <a:rPr lang="en-US" sz="7000" dirty="0">
                <a:solidFill>
                  <a:srgbClr val="D8B069"/>
                </a:solidFill>
                <a:latin typeface="Jost Medium" pitchFamily="2"/>
                <a:ea typeface="Jost Medium" pitchFamily="2"/>
              </a:rPr>
              <a:t>PICTURE ROUND</a:t>
            </a: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6C6EE4DF-A825-4E1A-AE61-4FCD4865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97" y="359999"/>
            <a:ext cx="1575931" cy="107999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089CAFF5-4A85-480B-9D17-59799EE85F9F}"/>
              </a:ext>
            </a:extLst>
          </p:cNvPr>
          <p:cNvCxnSpPr/>
          <p:nvPr/>
        </p:nvCxnSpPr>
        <p:spPr>
          <a:xfrm>
            <a:off x="5289758" y="4325112"/>
            <a:ext cx="5842842" cy="0"/>
          </a:xfrm>
          <a:prstGeom prst="straightConnector1">
            <a:avLst/>
          </a:prstGeom>
          <a:noFill/>
          <a:ln w="6345" cap="flat">
            <a:solidFill>
              <a:srgbClr val="D8183F"/>
            </a:solidFill>
            <a:prstDash val="solid"/>
            <a:miter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C5F164F-5644-46E6-B405-D195F52BC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0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491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Georgia</vt:lpstr>
      <vt:lpstr>Jost Medium</vt:lpstr>
      <vt:lpstr>Office Theme</vt:lpstr>
      <vt:lpstr>TRUST ME ACTION PACK</vt:lpstr>
      <vt:lpstr>LEARNING OUTCOMES</vt:lpstr>
      <vt:lpstr>AGREE OR DISAGREE?</vt:lpstr>
      <vt:lpstr>AGREE OR DISAGREE?</vt:lpstr>
      <vt:lpstr>AGREE OR DISAGREE?</vt:lpstr>
      <vt:lpstr>AGREE OR DISAGREE?</vt:lpstr>
      <vt:lpstr>AGREE OR DISAGREE?</vt:lpstr>
      <vt:lpstr>AGREE OR DISAGREE?</vt:lpstr>
      <vt:lpstr>PICTURE ROUND</vt:lpstr>
      <vt:lpstr>PICTURE ROUND</vt:lpstr>
      <vt:lpstr>PICTURE ROUND</vt:lpstr>
      <vt:lpstr>PICTURE ROUND</vt:lpstr>
      <vt:lpstr>PICTURE ROUND</vt:lpstr>
      <vt:lpstr>GAMBLING BEHAVIOUR LADDER</vt:lpstr>
      <vt:lpstr>GAMBLING BEHAVIOUR LADDER</vt:lpstr>
      <vt:lpstr>GAMBLING BEHAVIOUR LADDER</vt:lpstr>
      <vt:lpstr>GAMBLING HELP</vt:lpstr>
      <vt:lpstr>SUPPORT AVAILABLE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Me Action Pack</dc:title>
  <dc:creator>Jennifer Craig</dc:creator>
  <cp:lastModifiedBy>Warren Hughes</cp:lastModifiedBy>
  <cp:revision>12</cp:revision>
  <dcterms:created xsi:type="dcterms:W3CDTF">2021-05-21T13:52:53Z</dcterms:created>
  <dcterms:modified xsi:type="dcterms:W3CDTF">2021-06-04T12:57:34Z</dcterms:modified>
</cp:coreProperties>
</file>